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</p:sldMasterIdLst>
  <p:notesMasterIdLst>
    <p:notesMasterId r:id="rId6"/>
  </p:notesMasterIdLst>
  <p:sldIdLst>
    <p:sldId id="29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E41E99C-6698-4993-A49C-DE174977F02C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Davis" initials="CD" lastIdx="2" clrIdx="0">
    <p:extLst>
      <p:ext uri="{19B8F6BF-5375-455C-9EA6-DF929625EA0E}">
        <p15:presenceInfo xmlns:p15="http://schemas.microsoft.com/office/powerpoint/2012/main" userId="Christine Davis" providerId="None"/>
      </p:ext>
    </p:extLst>
  </p:cmAuthor>
  <p:cmAuthor id="2" name="Beverley Johnson" initials="BJ" lastIdx="1" clrIdx="1">
    <p:extLst>
      <p:ext uri="{19B8F6BF-5375-455C-9EA6-DF929625EA0E}">
        <p15:presenceInfo xmlns:p15="http://schemas.microsoft.com/office/powerpoint/2012/main" userId="Beverley Johns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291C"/>
    <a:srgbClr val="FCA505"/>
    <a:srgbClr val="4284C5"/>
    <a:srgbClr val="FF8B8B"/>
    <a:srgbClr val="EA1ED2"/>
    <a:srgbClr val="00A9CE"/>
    <a:srgbClr val="D3B0FF"/>
    <a:srgbClr val="41EFDA"/>
    <a:srgbClr val="41B6E6"/>
    <a:srgbClr val="FFB8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4CEC78-5785-4B69-B1E5-CCF1210ED409}" v="56" dt="2026-03-09T09:50:07.9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56" autoAdjust="0"/>
    <p:restoredTop sz="95964" autoAdjust="0"/>
  </p:normalViewPr>
  <p:slideViewPr>
    <p:cSldViewPr snapToGrid="0">
      <p:cViewPr varScale="1">
        <p:scale>
          <a:sx n="64" d="100"/>
          <a:sy n="64" d="100"/>
        </p:scale>
        <p:origin x="384" y="3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4885B-B4D2-4EF7-AFFA-0AF6F2CE32A8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473B8-153E-4D62-A2FE-8E341E1C9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98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42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63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234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0" cy="658085"/>
          </a:xfrm>
        </p:spPr>
        <p:txBody>
          <a:bodyPr>
            <a:normAutofit/>
          </a:bodyPr>
          <a:lstStyle>
            <a:lvl1pPr>
              <a:defRPr sz="250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B14B4C-E788-404F-AEAE-CE1C68411D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836713"/>
            <a:ext cx="10972800" cy="288827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F811B0-8A02-4BEA-BF81-67BCC56BA0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6916"/>
            <a:ext cx="12192000" cy="117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75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6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3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528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654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741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94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95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6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575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A525AA2-A3D9-4953-945F-A15E1B8D216C}"/>
              </a:ext>
            </a:extLst>
          </p:cNvPr>
          <p:cNvSpPr/>
          <p:nvPr/>
        </p:nvSpPr>
        <p:spPr>
          <a:xfrm>
            <a:off x="457201" y="1173084"/>
            <a:ext cx="5556069" cy="263874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b="1" dirty="0"/>
              <a:t>Achievements and Learning in the last month</a:t>
            </a:r>
            <a:endParaRPr lang="en-GB" b="1">
              <a:ea typeface="Calibri"/>
              <a:cs typeface="Calibri"/>
            </a:endParaRPr>
          </a:p>
          <a:p>
            <a:endParaRPr lang="en-GB" sz="1200" dirty="0">
              <a:ea typeface="Calibri"/>
              <a:cs typeface="Calibri"/>
            </a:endParaRPr>
          </a:p>
          <a:p>
            <a:endParaRPr lang="en-GB" sz="1200" dirty="0">
              <a:ea typeface="Calibri"/>
              <a:cs typeface="Calibri"/>
            </a:endParaRPr>
          </a:p>
          <a:p>
            <a:r>
              <a:rPr lang="en-GB" sz="1400" dirty="0"/>
              <a:t>	</a:t>
            </a:r>
            <a:endParaRPr lang="en-GB" sz="1400" dirty="0">
              <a:ea typeface="Calibri"/>
              <a:cs typeface="Calibri"/>
            </a:endParaRPr>
          </a:p>
          <a:p>
            <a:endParaRPr lang="en-GB" sz="1400" dirty="0">
              <a:ea typeface="Calibri"/>
              <a:cs typeface="Calibri"/>
            </a:endParaRPr>
          </a:p>
          <a:p>
            <a:pPr algn="ctr"/>
            <a:endParaRPr lang="en-GB" sz="1600" dirty="0">
              <a:ea typeface="Calibri"/>
              <a:cs typeface="Calibri"/>
            </a:endParaRPr>
          </a:p>
          <a:p>
            <a:pPr algn="ctr"/>
            <a:endParaRPr lang="en-GB" sz="1600" dirty="0">
              <a:ea typeface="Calibri"/>
              <a:cs typeface="Calibri"/>
            </a:endParaRPr>
          </a:p>
          <a:p>
            <a:pPr algn="ctr"/>
            <a:endParaRPr lang="en-GB" sz="1600" dirty="0">
              <a:ea typeface="Calibri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C7CAC2-A2A4-4CD3-BD6D-54FBC1A6658D}"/>
              </a:ext>
            </a:extLst>
          </p:cNvPr>
          <p:cNvSpPr/>
          <p:nvPr/>
        </p:nvSpPr>
        <p:spPr>
          <a:xfrm>
            <a:off x="6178730" y="1173084"/>
            <a:ext cx="5556069" cy="26387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b="1" dirty="0"/>
              <a:t>Focus &amp; actions for the next month</a:t>
            </a:r>
          </a:p>
          <a:p>
            <a:endParaRPr lang="en-GB" sz="1400" dirty="0"/>
          </a:p>
          <a:p>
            <a:pPr marL="742950" lvl="1" indent="-285750">
              <a:buFont typeface="Courier New"/>
              <a:buChar char="o"/>
            </a:pPr>
            <a:endParaRPr lang="en-GB" dirty="0">
              <a:ea typeface="Calibri"/>
              <a:cs typeface="Calibri"/>
            </a:endParaRPr>
          </a:p>
          <a:p>
            <a:pPr>
              <a:buFont typeface="Arial" panose="020B0604020202020204" pitchFamily="34" charset="0"/>
            </a:pPr>
            <a:endParaRPr lang="en-GB" sz="1600" dirty="0">
              <a:ea typeface="Calibri" panose="020F0502020204030204"/>
              <a:cs typeface="Calibri" panose="020F0502020204030204"/>
            </a:endParaRPr>
          </a:p>
          <a:p>
            <a:endParaRPr lang="en-GB" sz="1600" dirty="0">
              <a:ea typeface="Calibri" panose="020F0502020204030204"/>
              <a:cs typeface="Calibri" panose="020F0502020204030204"/>
            </a:endParaRPr>
          </a:p>
          <a:p>
            <a:endParaRPr lang="en-GB" sz="16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4E9DE8-62C7-4650-9BAE-A2662D068E28}"/>
              </a:ext>
            </a:extLst>
          </p:cNvPr>
          <p:cNvSpPr/>
          <p:nvPr/>
        </p:nvSpPr>
        <p:spPr>
          <a:xfrm>
            <a:off x="457200" y="3912740"/>
            <a:ext cx="5556069" cy="2448520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b="1" dirty="0"/>
              <a:t>Identified risks/issues and mitigations</a:t>
            </a:r>
            <a:endParaRPr lang="en-GB" sz="1600" b="1" dirty="0"/>
          </a:p>
          <a:p>
            <a:endParaRPr lang="en-GB" sz="1400" dirty="0"/>
          </a:p>
          <a:p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BE0A25-DF69-4DD6-BC16-B59A17C45ECF}"/>
              </a:ext>
            </a:extLst>
          </p:cNvPr>
          <p:cNvSpPr/>
          <p:nvPr/>
        </p:nvSpPr>
        <p:spPr>
          <a:xfrm>
            <a:off x="6178730" y="3912740"/>
            <a:ext cx="5556069" cy="2448520"/>
          </a:xfrm>
          <a:prstGeom prst="rect">
            <a:avLst/>
          </a:prstGeom>
          <a:solidFill>
            <a:srgbClr val="428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b="1" dirty="0"/>
              <a:t>Questions for the group / Escalations to OND 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2" name="Title 3">
            <a:extLst>
              <a:ext uri="{FF2B5EF4-FFF2-40B4-BE49-F238E27FC236}">
                <a16:creationId xmlns:a16="http://schemas.microsoft.com/office/drawing/2014/main" id="{D61C35E3-0E17-22AE-7C50-99F3AA9352BF}"/>
              </a:ext>
            </a:extLst>
          </p:cNvPr>
          <p:cNvSpPr txBox="1">
            <a:spLocks/>
          </p:cNvSpPr>
          <p:nvPr/>
        </p:nvSpPr>
        <p:spPr>
          <a:xfrm>
            <a:off x="367145" y="313170"/>
            <a:ext cx="10972800" cy="6580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46" rtl="0" eaLnBrk="1" latinLnBrk="0" hangingPunct="1">
              <a:spcBef>
                <a:spcPct val="0"/>
              </a:spcBef>
              <a:buNone/>
              <a:defRPr sz="2501" b="1" kern="1200">
                <a:solidFill>
                  <a:srgbClr val="005EB8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kumimoji="0" lang="en-GB" sz="25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Workstream</a:t>
            </a:r>
            <a:r>
              <a:rPr kumimoji="0" lang="en-GB" sz="2500" b="1" i="0" u="none" strike="noStrike" kern="1200" cap="none" spc="0" normalizeH="0" baseline="0" noProof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:</a:t>
            </a:r>
            <a:r>
              <a:rPr lang="en-GB" sz="2500">
                <a:latin typeface="Arial"/>
              </a:rPr>
              <a:t> </a:t>
            </a:r>
            <a:endParaRPr kumimoji="0" lang="en-GB" sz="2501" b="1" i="0" u="none" strike="noStrike" kern="1200" cap="none" spc="0" normalizeH="0" baseline="0" noProof="0">
              <a:ln>
                <a:noFill/>
              </a:ln>
              <a:solidFill>
                <a:srgbClr val="005EB8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2DFF02D2-22E9-5DCA-8D41-CCB4FFF28548}"/>
              </a:ext>
            </a:extLst>
          </p:cNvPr>
          <p:cNvSpPr txBox="1">
            <a:spLocks/>
          </p:cNvSpPr>
          <p:nvPr/>
        </p:nvSpPr>
        <p:spPr>
          <a:xfrm>
            <a:off x="367145" y="783342"/>
            <a:ext cx="10972800" cy="2888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46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  <a:defRPr sz="14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88" indent="-285764" algn="l" defTabSz="914446" rtl="0" eaLnBrk="1" latinLnBrk="0" hangingPunct="1">
              <a:spcBef>
                <a:spcPct val="20000"/>
              </a:spcBef>
              <a:buClr>
                <a:srgbClr val="00963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57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80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03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726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949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172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394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4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5EB8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b="0">
                <a:solidFill>
                  <a:schemeClr val="tx1"/>
                </a:solidFill>
                <a:latin typeface="Arial"/>
              </a:rPr>
              <a:t>Date</a:t>
            </a:r>
            <a:r>
              <a:rPr lang="en-GB" b="0">
                <a:solidFill>
                  <a:srgbClr val="003087"/>
                </a:solidFill>
                <a:latin typeface="Arial"/>
              </a:rPr>
              <a:t>: </a:t>
            </a:r>
            <a:endParaRPr lang="en-GB" sz="1400" b="0" u="none" strike="noStrike" kern="1200" cap="none" spc="0" normalizeH="0" baseline="0" noProof="0">
              <a:ln>
                <a:noFill/>
              </a:ln>
              <a:solidFill>
                <a:srgbClr val="003087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4" name="Picture 3" descr="One Ilfracombe | Ilfracombe">
            <a:extLst>
              <a:ext uri="{FF2B5EF4-FFF2-40B4-BE49-F238E27FC236}">
                <a16:creationId xmlns:a16="http://schemas.microsoft.com/office/drawing/2014/main" id="{664ED511-55CC-8756-7469-E39767EEEF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0542" r="493" b="32467"/>
          <a:stretch>
            <a:fillRect/>
          </a:stretch>
        </p:blipFill>
        <p:spPr>
          <a:xfrm>
            <a:off x="9681104" y="272522"/>
            <a:ext cx="2132568" cy="79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750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D0FAFF44C5574989292B1DCD246781" ma:contentTypeVersion="18" ma:contentTypeDescription="Create a new document." ma:contentTypeScope="" ma:versionID="1930c453539d5fb8234783bca1a09cba">
  <xsd:schema xmlns:xsd="http://www.w3.org/2001/XMLSchema" xmlns:xs="http://www.w3.org/2001/XMLSchema" xmlns:p="http://schemas.microsoft.com/office/2006/metadata/properties" xmlns:ns1="http://schemas.microsoft.com/sharepoint/v3" xmlns:ns2="d505abb2-917d-4a9c-9ac4-04b7a4542fc5" xmlns:ns3="a3a39bbb-608f-4c23-b118-b2cc34265858" targetNamespace="http://schemas.microsoft.com/office/2006/metadata/properties" ma:root="true" ma:fieldsID="d3def457bf7811eebb1b888a50a39893" ns1:_="" ns2:_="" ns3:_="">
    <xsd:import namespace="http://schemas.microsoft.com/sharepoint/v3"/>
    <xsd:import namespace="d505abb2-917d-4a9c-9ac4-04b7a4542fc5"/>
    <xsd:import namespace="a3a39bbb-608f-4c23-b118-b2cc342658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05abb2-917d-4a9c-9ac4-04b7a4542f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a39bbb-608f-4c23-b118-b2cc3426585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b89e5e0-6c35-4c77-b17a-902c8f734403}" ma:internalName="TaxCatchAll" ma:showField="CatchAllData" ma:web="a3a39bbb-608f-4c23-b118-b2cc342658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505abb2-917d-4a9c-9ac4-04b7a4542fc5">
      <Terms xmlns="http://schemas.microsoft.com/office/infopath/2007/PartnerControls"/>
    </lcf76f155ced4ddcb4097134ff3c332f>
    <TaxCatchAll xmlns="a3a39bbb-608f-4c23-b118-b2cc34265858" xsi:nil="true"/>
    <SharedWithUsers xmlns="a3a39bbb-608f-4c23-b118-b2cc3426585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56F66862-518B-4235-8736-49072F43C3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4D44D9-5210-4417-A488-0DA8578793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05abb2-917d-4a9c-9ac4-04b7a4542fc5"/>
    <ds:schemaRef ds:uri="a3a39bbb-608f-4c23-b118-b2cc342658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9E7F7B-C81D-48E2-9D1A-5D198972211E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http://schemas.microsoft.com/sharepoint/v3"/>
    <ds:schemaRef ds:uri="http://purl.org/dc/elements/1.1/"/>
    <ds:schemaRef ds:uri="http://schemas.microsoft.com/office/2006/metadata/properties"/>
    <ds:schemaRef ds:uri="5ea303a6-bbfc-4d49-a48d-d7e98e860aad"/>
    <ds:schemaRef ds:uri="http://schemas.openxmlformats.org/package/2006/metadata/core-properties"/>
    <ds:schemaRef ds:uri="f4b631e5-4434-4dce-804e-355ac78891fa"/>
    <ds:schemaRef ds:uri="http://www.w3.org/XML/1998/namespace"/>
    <ds:schemaRef ds:uri="d505abb2-917d-4a9c-9ac4-04b7a4542fc5"/>
    <ds:schemaRef ds:uri="a3a39bbb-608f-4c23-b118-b2cc3426585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29176</TotalTime>
  <Words>48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Chinnock Jeff (Royal Devon and Exeter Foundation Trust)</dc:creator>
  <cp:lastModifiedBy>NIELD, Gemma (NHS DEVON ICB - 15N)</cp:lastModifiedBy>
  <cp:revision>857</cp:revision>
  <dcterms:created xsi:type="dcterms:W3CDTF">2022-02-16T15:26:16Z</dcterms:created>
  <dcterms:modified xsi:type="dcterms:W3CDTF">2026-03-09T09:50:24Z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0x01010077D0FAFF44C5574989292B1DCD246781</vt:lpwstr>
  </property>
  <property fmtid="{D5CDD505-2E9C-101B-9397-08002B2CF9AE}" pid="3" name="Order">
    <vt:r8>24700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  <property fmtid="{D5CDD505-2E9C-101B-9397-08002B2CF9AE}" pid="11" name="_SourceUrl">
    <vt:lpwstr/>
  </property>
  <property fmtid="{D5CDD505-2E9C-101B-9397-08002B2CF9AE}" pid="12" name="_SharedFileIndex">
    <vt:lpwstr/>
  </property>
</Properties>
</file>